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2nd Annual VIMS  Datathon Competition 202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502412">
              <a:defRPr sz="6880"/>
            </a:pPr>
            <a:r>
              <a:t>2</a:t>
            </a:r>
            <a:r>
              <a:rPr baseline="31999"/>
              <a:t>nd</a:t>
            </a:r>
            <a:r>
              <a:t> Annual VIMS </a:t>
            </a:r>
            <a:br/>
            <a:r>
              <a:t>Datathon Competition</a:t>
            </a:r>
            <a:br/>
            <a:r>
              <a:t>2021 </a:t>
            </a:r>
          </a:p>
        </p:txBody>
      </p:sp>
      <p:sp>
        <p:nvSpPr>
          <p:cNvPr id="120" name="Ferdowsi University of Mashhad (FUM)  Mashhad, Iran"/>
          <p:cNvSpPr txBox="1"/>
          <p:nvPr>
            <p:ph type="subTitle" sz="quarter" idx="1"/>
          </p:nvPr>
        </p:nvSpPr>
        <p:spPr>
          <a:xfrm>
            <a:off x="1270000" y="6115050"/>
            <a:ext cx="10464800" cy="1130300"/>
          </a:xfrm>
          <a:prstGeom prst="rect">
            <a:avLst/>
          </a:prstGeom>
        </p:spPr>
        <p:txBody>
          <a:bodyPr/>
          <a:lstStyle/>
          <a:p>
            <a:pPr defTabSz="537463">
              <a:defRPr sz="3404"/>
            </a:pPr>
            <a:r>
              <a:t>Ferdowsi University of Mashhad (FUM) </a:t>
            </a:r>
            <a:br/>
            <a:r>
              <a:t>Mashhad, Iran</a:t>
            </a:r>
          </a:p>
        </p:txBody>
      </p:sp>
      <p:sp>
        <p:nvSpPr>
          <p:cNvPr id="121" name="September 2021"/>
          <p:cNvSpPr txBox="1"/>
          <p:nvPr/>
        </p:nvSpPr>
        <p:spPr>
          <a:xfrm>
            <a:off x="1270000" y="8420100"/>
            <a:ext cx="10464800" cy="113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0" sz="3700"/>
            </a:lvl1pPr>
          </a:lstStyle>
          <a:p>
            <a:pPr/>
            <a:r>
              <a:t>September 2021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odel Sel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Selection</a:t>
            </a:r>
          </a:p>
        </p:txBody>
      </p:sp>
      <p:pic>
        <p:nvPicPr>
          <p:cNvPr id="155" name="Comparison.png" descr="Comparis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6903" y="3658058"/>
            <a:ext cx="11850994" cy="2437484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Rectangle"/>
          <p:cNvSpPr/>
          <p:nvPr/>
        </p:nvSpPr>
        <p:spPr>
          <a:xfrm>
            <a:off x="3145457" y="3470126"/>
            <a:ext cx="1814117" cy="2676873"/>
          </a:xfrm>
          <a:prstGeom prst="rect">
            <a:avLst/>
          </a:prstGeom>
          <a:ln w="254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7" name="Approved"/>
          <p:cNvSpPr/>
          <p:nvPr/>
        </p:nvSpPr>
        <p:spPr>
          <a:xfrm>
            <a:off x="88900" y="5693109"/>
            <a:ext cx="496714" cy="4967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1" y="0"/>
                </a:moveTo>
                <a:cubicBezTo>
                  <a:pt x="4836" y="0"/>
                  <a:pt x="0" y="4834"/>
                  <a:pt x="0" y="10799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6" y="21600"/>
                  <a:pt x="21600" y="16764"/>
                  <a:pt x="21600" y="10799"/>
                </a:cubicBezTo>
                <a:cubicBezTo>
                  <a:pt x="21600" y="4834"/>
                  <a:pt x="16766" y="0"/>
                  <a:pt x="10801" y="0"/>
                </a:cubicBezTo>
                <a:close/>
                <a:moveTo>
                  <a:pt x="16337" y="5557"/>
                </a:moveTo>
                <a:cubicBezTo>
                  <a:pt x="16555" y="5556"/>
                  <a:pt x="16774" y="5639"/>
                  <a:pt x="16939" y="5803"/>
                </a:cubicBezTo>
                <a:lnTo>
                  <a:pt x="17480" y="6344"/>
                </a:lnTo>
                <a:cubicBezTo>
                  <a:pt x="17810" y="6674"/>
                  <a:pt x="17809" y="7209"/>
                  <a:pt x="17485" y="7539"/>
                </a:cubicBezTo>
                <a:lnTo>
                  <a:pt x="7826" y="17269"/>
                </a:lnTo>
                <a:cubicBezTo>
                  <a:pt x="7497" y="17604"/>
                  <a:pt x="6955" y="17604"/>
                  <a:pt x="6625" y="17269"/>
                </a:cubicBezTo>
                <a:lnTo>
                  <a:pt x="3230" y="13872"/>
                </a:lnTo>
                <a:cubicBezTo>
                  <a:pt x="2900" y="13542"/>
                  <a:pt x="2900" y="13007"/>
                  <a:pt x="3230" y="12677"/>
                </a:cubicBezTo>
                <a:lnTo>
                  <a:pt x="3770" y="12136"/>
                </a:lnTo>
                <a:cubicBezTo>
                  <a:pt x="4100" y="11806"/>
                  <a:pt x="4635" y="11806"/>
                  <a:pt x="4965" y="12136"/>
                </a:cubicBezTo>
                <a:lnTo>
                  <a:pt x="7166" y="14336"/>
                </a:lnTo>
                <a:cubicBezTo>
                  <a:pt x="7198" y="14369"/>
                  <a:pt x="7253" y="14369"/>
                  <a:pt x="7286" y="14336"/>
                </a:cubicBezTo>
                <a:lnTo>
                  <a:pt x="15737" y="5809"/>
                </a:lnTo>
                <a:cubicBezTo>
                  <a:pt x="15902" y="5641"/>
                  <a:pt x="16120" y="5557"/>
                  <a:pt x="16337" y="5557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8" name="Rectangle"/>
          <p:cNvSpPr/>
          <p:nvPr/>
        </p:nvSpPr>
        <p:spPr>
          <a:xfrm>
            <a:off x="656183" y="4032250"/>
            <a:ext cx="11790321" cy="242541"/>
          </a:xfrm>
          <a:prstGeom prst="rect">
            <a:avLst/>
          </a:prstGeom>
          <a:solidFill>
            <a:srgbClr val="5E5E5E">
              <a:alpha val="6458"/>
            </a:srgbClr>
          </a:solidFill>
          <a:ln w="635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9" name="Rectangle"/>
          <p:cNvSpPr/>
          <p:nvPr/>
        </p:nvSpPr>
        <p:spPr>
          <a:xfrm>
            <a:off x="656183" y="4883150"/>
            <a:ext cx="11790321" cy="242541"/>
          </a:xfrm>
          <a:prstGeom prst="rect">
            <a:avLst/>
          </a:prstGeom>
          <a:solidFill>
            <a:srgbClr val="5E5E5E">
              <a:alpha val="6458"/>
            </a:srgbClr>
          </a:solidFill>
          <a:ln w="635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0" name="Rectangle"/>
          <p:cNvSpPr/>
          <p:nvPr/>
        </p:nvSpPr>
        <p:spPr>
          <a:xfrm>
            <a:off x="656183" y="5734050"/>
            <a:ext cx="11790321" cy="242541"/>
          </a:xfrm>
          <a:prstGeom prst="rect">
            <a:avLst/>
          </a:prstGeom>
          <a:solidFill>
            <a:srgbClr val="5E5E5E">
              <a:alpha val="6458"/>
            </a:srgbClr>
          </a:solidFill>
          <a:ln w="635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1" name="Better Accuracy rat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b"/>
          <a:lstStyle/>
          <a:p>
            <a:pPr/>
            <a:r>
              <a:t>Better Accuracy rate</a:t>
            </a:r>
          </a:p>
          <a:p>
            <a:pPr/>
            <a:r>
              <a:t>Better mIOU</a:t>
            </a:r>
          </a:p>
        </p:txBody>
      </p:sp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Manual Labe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Manual Labeling</a:t>
            </a:r>
          </a:p>
        </p:txBody>
      </p:sp>
      <p:sp>
        <p:nvSpPr>
          <p:cNvPr id="165" name="Tool Selection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Tool Selection</a:t>
            </a:r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03400" y="3613150"/>
            <a:ext cx="9779000" cy="4648200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Approved"/>
          <p:cNvSpPr/>
          <p:nvPr/>
        </p:nvSpPr>
        <p:spPr>
          <a:xfrm>
            <a:off x="1295400" y="3994150"/>
            <a:ext cx="496714" cy="4967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1" y="0"/>
                </a:moveTo>
                <a:cubicBezTo>
                  <a:pt x="4836" y="0"/>
                  <a:pt x="0" y="4834"/>
                  <a:pt x="0" y="10799"/>
                </a:cubicBezTo>
                <a:cubicBezTo>
                  <a:pt x="0" y="16764"/>
                  <a:pt x="4836" y="21600"/>
                  <a:pt x="10801" y="21600"/>
                </a:cubicBezTo>
                <a:cubicBezTo>
                  <a:pt x="16766" y="21600"/>
                  <a:pt x="21600" y="16764"/>
                  <a:pt x="21600" y="10799"/>
                </a:cubicBezTo>
                <a:cubicBezTo>
                  <a:pt x="21600" y="4834"/>
                  <a:pt x="16766" y="0"/>
                  <a:pt x="10801" y="0"/>
                </a:cubicBezTo>
                <a:close/>
                <a:moveTo>
                  <a:pt x="16337" y="5557"/>
                </a:moveTo>
                <a:cubicBezTo>
                  <a:pt x="16555" y="5556"/>
                  <a:pt x="16774" y="5639"/>
                  <a:pt x="16939" y="5803"/>
                </a:cubicBezTo>
                <a:lnTo>
                  <a:pt x="17480" y="6344"/>
                </a:lnTo>
                <a:cubicBezTo>
                  <a:pt x="17810" y="6674"/>
                  <a:pt x="17809" y="7209"/>
                  <a:pt x="17485" y="7539"/>
                </a:cubicBezTo>
                <a:lnTo>
                  <a:pt x="7826" y="17269"/>
                </a:lnTo>
                <a:cubicBezTo>
                  <a:pt x="7497" y="17604"/>
                  <a:pt x="6955" y="17604"/>
                  <a:pt x="6625" y="17269"/>
                </a:cubicBezTo>
                <a:lnTo>
                  <a:pt x="3230" y="13872"/>
                </a:lnTo>
                <a:cubicBezTo>
                  <a:pt x="2900" y="13542"/>
                  <a:pt x="2900" y="13007"/>
                  <a:pt x="3230" y="12677"/>
                </a:cubicBezTo>
                <a:lnTo>
                  <a:pt x="3770" y="12136"/>
                </a:lnTo>
                <a:cubicBezTo>
                  <a:pt x="4100" y="11806"/>
                  <a:pt x="4635" y="11806"/>
                  <a:pt x="4965" y="12136"/>
                </a:cubicBezTo>
                <a:lnTo>
                  <a:pt x="7166" y="14336"/>
                </a:lnTo>
                <a:cubicBezTo>
                  <a:pt x="7198" y="14369"/>
                  <a:pt x="7253" y="14369"/>
                  <a:pt x="7286" y="14336"/>
                </a:cubicBezTo>
                <a:lnTo>
                  <a:pt x="15737" y="5809"/>
                </a:lnTo>
                <a:cubicBezTo>
                  <a:pt x="15902" y="5641"/>
                  <a:pt x="16120" y="5557"/>
                  <a:pt x="16337" y="5557"/>
                </a:cubicBezTo>
                <a:close/>
              </a:path>
            </a:pathLst>
          </a:custGeom>
          <a:solidFill>
            <a:schemeClr val="accent3">
              <a:hueOff val="362282"/>
              <a:satOff val="31803"/>
              <a:lumOff val="-1824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Manual Labe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Manual Labeling</a:t>
            </a:r>
          </a:p>
        </p:txBody>
      </p:sp>
      <p:sp>
        <p:nvSpPr>
          <p:cNvPr id="171" name="Output: TXT file forma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Output: TXT file format</a:t>
            </a:r>
          </a:p>
        </p:txBody>
      </p:sp>
      <p:pic>
        <p:nvPicPr>
          <p:cNvPr id="1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08400" y="3194050"/>
            <a:ext cx="5969000" cy="5080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Manual Labe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Manual Labeling</a:t>
            </a:r>
          </a:p>
        </p:txBody>
      </p:sp>
      <p:sp>
        <p:nvSpPr>
          <p:cNvPr id="176" name="Scene-1"/>
          <p:cNvSpPr/>
          <p:nvPr/>
        </p:nvSpPr>
        <p:spPr>
          <a:xfrm>
            <a:off x="2777926" y="32603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Scene-1</a:t>
            </a:r>
          </a:p>
        </p:txBody>
      </p:sp>
      <p:sp>
        <p:nvSpPr>
          <p:cNvPr id="177" name="Labeling"/>
          <p:cNvSpPr/>
          <p:nvPr/>
        </p:nvSpPr>
        <p:spPr>
          <a:xfrm>
            <a:off x="5364311" y="4133577"/>
            <a:ext cx="2355107" cy="1180704"/>
          </a:xfrm>
          <a:prstGeom prst="rightArrow">
            <a:avLst>
              <a:gd name="adj1" fmla="val 53180"/>
              <a:gd name="adj2" fmla="val 73491"/>
            </a:avLst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Labeling</a:t>
            </a:r>
          </a:p>
        </p:txBody>
      </p:sp>
      <p:sp>
        <p:nvSpPr>
          <p:cNvPr id="178" name="Area-1"/>
          <p:cNvSpPr/>
          <p:nvPr/>
        </p:nvSpPr>
        <p:spPr>
          <a:xfrm>
            <a:off x="7982446" y="32603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Area-1</a:t>
            </a:r>
          </a:p>
        </p:txBody>
      </p:sp>
      <p:sp>
        <p:nvSpPr>
          <p:cNvPr id="179" name="Scene-2"/>
          <p:cNvSpPr/>
          <p:nvPr/>
        </p:nvSpPr>
        <p:spPr>
          <a:xfrm>
            <a:off x="2777926" y="41112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Scene-2</a:t>
            </a:r>
          </a:p>
        </p:txBody>
      </p:sp>
      <p:sp>
        <p:nvSpPr>
          <p:cNvPr id="180" name="Scene-26"/>
          <p:cNvSpPr/>
          <p:nvPr/>
        </p:nvSpPr>
        <p:spPr>
          <a:xfrm>
            <a:off x="2777926" y="49621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Scene-26</a:t>
            </a:r>
          </a:p>
        </p:txBody>
      </p:sp>
      <p:sp>
        <p:nvSpPr>
          <p:cNvPr id="181" name="Scene-6"/>
          <p:cNvSpPr/>
          <p:nvPr/>
        </p:nvSpPr>
        <p:spPr>
          <a:xfrm>
            <a:off x="2777926" y="58130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Scene-6</a:t>
            </a:r>
          </a:p>
        </p:txBody>
      </p:sp>
      <p:sp>
        <p:nvSpPr>
          <p:cNvPr id="182" name="Area-2"/>
          <p:cNvSpPr/>
          <p:nvPr/>
        </p:nvSpPr>
        <p:spPr>
          <a:xfrm>
            <a:off x="7982446" y="41112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Area-2</a:t>
            </a:r>
          </a:p>
        </p:txBody>
      </p:sp>
      <p:sp>
        <p:nvSpPr>
          <p:cNvPr id="183" name="Area-3"/>
          <p:cNvSpPr/>
          <p:nvPr/>
        </p:nvSpPr>
        <p:spPr>
          <a:xfrm>
            <a:off x="7982446" y="49621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Area-3</a:t>
            </a:r>
          </a:p>
        </p:txBody>
      </p:sp>
      <p:sp>
        <p:nvSpPr>
          <p:cNvPr id="184" name="Area-4"/>
          <p:cNvSpPr/>
          <p:nvPr/>
        </p:nvSpPr>
        <p:spPr>
          <a:xfrm>
            <a:off x="7982446" y="58130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Area-4</a:t>
            </a:r>
          </a:p>
        </p:txBody>
      </p:sp>
      <p:sp>
        <p:nvSpPr>
          <p:cNvPr id="1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raining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Training Model</a:t>
            </a:r>
          </a:p>
        </p:txBody>
      </p:sp>
      <p:sp>
        <p:nvSpPr>
          <p:cNvPr id="188" name="S3DIS Dataset Format"/>
          <p:cNvSpPr/>
          <p:nvPr/>
        </p:nvSpPr>
        <p:spPr>
          <a:xfrm>
            <a:off x="5526633" y="4959579"/>
            <a:ext cx="1951534" cy="1955752"/>
          </a:xfrm>
          <a:prstGeom prst="rect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S3DIS Dataset Format</a:t>
            </a:r>
          </a:p>
        </p:txBody>
      </p:sp>
      <p:sp>
        <p:nvSpPr>
          <p:cNvPr id="189" name="RandLA-NET Model"/>
          <p:cNvSpPr/>
          <p:nvPr/>
        </p:nvSpPr>
        <p:spPr>
          <a:xfrm>
            <a:off x="8712292" y="4959579"/>
            <a:ext cx="1951534" cy="1955752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RandLA-NET Model</a:t>
            </a:r>
          </a:p>
        </p:txBody>
      </p:sp>
      <p:sp>
        <p:nvSpPr>
          <p:cNvPr id="190" name="Input Data Format"/>
          <p:cNvSpPr txBox="1"/>
          <p:nvPr/>
        </p:nvSpPr>
        <p:spPr>
          <a:xfrm>
            <a:off x="5124551" y="7290079"/>
            <a:ext cx="2755698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 Data Format</a:t>
            </a:r>
          </a:p>
        </p:txBody>
      </p:sp>
      <p:sp>
        <p:nvSpPr>
          <p:cNvPr id="191" name="S3DIS Dataset format comprises of 6-column point cloud consisted of XYZ and RGB"/>
          <p:cNvSpPr txBox="1"/>
          <p:nvPr/>
        </p:nvSpPr>
        <p:spPr>
          <a:xfrm>
            <a:off x="5492851" y="3729662"/>
            <a:ext cx="4199416" cy="1122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2200"/>
            </a:lvl1pPr>
          </a:lstStyle>
          <a:p>
            <a:pPr/>
            <a:r>
              <a:t>S3DIS Dataset format comprises of 6-column point cloud consisted of XYZ and RGB</a:t>
            </a:r>
          </a:p>
        </p:txBody>
      </p:sp>
      <p:sp>
        <p:nvSpPr>
          <p:cNvPr id="192" name="Arrow"/>
          <p:cNvSpPr/>
          <p:nvPr/>
        </p:nvSpPr>
        <p:spPr>
          <a:xfrm>
            <a:off x="7684827" y="5662497"/>
            <a:ext cx="820805" cy="549916"/>
          </a:xfrm>
          <a:prstGeom prst="rightArrow">
            <a:avLst>
              <a:gd name="adj1" fmla="val 32000"/>
              <a:gd name="adj2" fmla="val 75294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raining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Training Model</a:t>
            </a:r>
          </a:p>
        </p:txBody>
      </p:sp>
      <p:sp>
        <p:nvSpPr>
          <p:cNvPr id="196" name="S3DIS Dataset Format"/>
          <p:cNvSpPr/>
          <p:nvPr/>
        </p:nvSpPr>
        <p:spPr>
          <a:xfrm>
            <a:off x="5526633" y="4959579"/>
            <a:ext cx="1951534" cy="1955752"/>
          </a:xfrm>
          <a:prstGeom prst="rect">
            <a:avLst/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S3DIS Dataset Format</a:t>
            </a:r>
          </a:p>
        </p:txBody>
      </p:sp>
      <p:sp>
        <p:nvSpPr>
          <p:cNvPr id="197" name="RandLA-NET Model"/>
          <p:cNvSpPr/>
          <p:nvPr/>
        </p:nvSpPr>
        <p:spPr>
          <a:xfrm>
            <a:off x="8712292" y="4959579"/>
            <a:ext cx="1951534" cy="1955752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RandLA-NET Model</a:t>
            </a:r>
          </a:p>
        </p:txBody>
      </p:sp>
      <p:sp>
        <p:nvSpPr>
          <p:cNvPr id="198" name="Input Data Format"/>
          <p:cNvSpPr txBox="1"/>
          <p:nvPr/>
        </p:nvSpPr>
        <p:spPr>
          <a:xfrm>
            <a:off x="5124551" y="7290079"/>
            <a:ext cx="2755698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Input Data Format</a:t>
            </a:r>
          </a:p>
        </p:txBody>
      </p:sp>
      <p:sp>
        <p:nvSpPr>
          <p:cNvPr id="199" name="S3DIS Dataset format comprises of 6-column point cloud consisted of XYZ and RGB"/>
          <p:cNvSpPr txBox="1"/>
          <p:nvPr/>
        </p:nvSpPr>
        <p:spPr>
          <a:xfrm>
            <a:off x="5492851" y="3729662"/>
            <a:ext cx="4199416" cy="1122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2200"/>
            </a:lvl1pPr>
          </a:lstStyle>
          <a:p>
            <a:pPr/>
            <a:r>
              <a:t>S3DIS Dataset format comprises of 6-column point cloud consisted of XYZ and RGB</a:t>
            </a:r>
          </a:p>
        </p:txBody>
      </p:sp>
      <p:sp>
        <p:nvSpPr>
          <p:cNvPr id="200" name="Arrow"/>
          <p:cNvSpPr/>
          <p:nvPr/>
        </p:nvSpPr>
        <p:spPr>
          <a:xfrm>
            <a:off x="7684827" y="5662497"/>
            <a:ext cx="820805" cy="549916"/>
          </a:xfrm>
          <a:prstGeom prst="rightArrow">
            <a:avLst>
              <a:gd name="adj1" fmla="val 32000"/>
              <a:gd name="adj2" fmla="val 75294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1" name="Data Preparation"/>
          <p:cNvSpPr/>
          <p:nvPr/>
        </p:nvSpPr>
        <p:spPr>
          <a:xfrm>
            <a:off x="2340974" y="4959579"/>
            <a:ext cx="1951534" cy="1955752"/>
          </a:xfrm>
          <a:prstGeom prst="rect">
            <a:avLst/>
          </a:prstGeom>
          <a:ln w="63500">
            <a:solidFill>
              <a:srgbClr val="5E5E5E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2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Data Preparation</a:t>
            </a:r>
          </a:p>
        </p:txBody>
      </p:sp>
      <p:sp>
        <p:nvSpPr>
          <p:cNvPr id="202" name="Arrow"/>
          <p:cNvSpPr/>
          <p:nvPr/>
        </p:nvSpPr>
        <p:spPr>
          <a:xfrm>
            <a:off x="4515043" y="5662497"/>
            <a:ext cx="820805" cy="549916"/>
          </a:xfrm>
          <a:prstGeom prst="rightArrow">
            <a:avLst>
              <a:gd name="adj1" fmla="val 32000"/>
              <a:gd name="adj2" fmla="val 75294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3" name="“intensity” feature removed from dataset"/>
          <p:cNvSpPr txBox="1"/>
          <p:nvPr/>
        </p:nvSpPr>
        <p:spPr>
          <a:xfrm>
            <a:off x="1619351" y="3901112"/>
            <a:ext cx="2944993" cy="77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 sz="2200"/>
            </a:lvl1pPr>
          </a:lstStyle>
          <a:p>
            <a:pPr/>
            <a:r>
              <a:t>“intensity” feature removed from dataset</a:t>
            </a:r>
          </a:p>
        </p:txBody>
      </p:sp>
      <p:sp>
        <p:nvSpPr>
          <p:cNvPr id="2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raining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Training Model</a:t>
            </a:r>
          </a:p>
        </p:txBody>
      </p:sp>
      <p:sp>
        <p:nvSpPr>
          <p:cNvPr id="207" name="Scene-1"/>
          <p:cNvSpPr/>
          <p:nvPr/>
        </p:nvSpPr>
        <p:spPr>
          <a:xfrm>
            <a:off x="758626" y="32603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Scene-1</a:t>
            </a:r>
          </a:p>
        </p:txBody>
      </p:sp>
      <p:sp>
        <p:nvSpPr>
          <p:cNvPr id="208" name="Labeling"/>
          <p:cNvSpPr/>
          <p:nvPr/>
        </p:nvSpPr>
        <p:spPr>
          <a:xfrm>
            <a:off x="3345011" y="4133577"/>
            <a:ext cx="2355107" cy="1180704"/>
          </a:xfrm>
          <a:prstGeom prst="rightArrow">
            <a:avLst>
              <a:gd name="adj1" fmla="val 53180"/>
              <a:gd name="adj2" fmla="val 73491"/>
            </a:avLst>
          </a:prstGeom>
          <a:solidFill>
            <a:srgbClr val="5E5E5E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Labeling</a:t>
            </a:r>
          </a:p>
        </p:txBody>
      </p:sp>
      <p:sp>
        <p:nvSpPr>
          <p:cNvPr id="209" name="Area-1"/>
          <p:cNvSpPr/>
          <p:nvPr/>
        </p:nvSpPr>
        <p:spPr>
          <a:xfrm>
            <a:off x="5963146" y="32603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Area-1</a:t>
            </a:r>
          </a:p>
        </p:txBody>
      </p:sp>
      <p:sp>
        <p:nvSpPr>
          <p:cNvPr id="210" name="Scene-2"/>
          <p:cNvSpPr/>
          <p:nvPr/>
        </p:nvSpPr>
        <p:spPr>
          <a:xfrm>
            <a:off x="758626" y="41112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Scene-2</a:t>
            </a:r>
          </a:p>
        </p:txBody>
      </p:sp>
      <p:sp>
        <p:nvSpPr>
          <p:cNvPr id="211" name="Scene-26"/>
          <p:cNvSpPr/>
          <p:nvPr/>
        </p:nvSpPr>
        <p:spPr>
          <a:xfrm>
            <a:off x="758626" y="49621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Scene-26</a:t>
            </a:r>
          </a:p>
        </p:txBody>
      </p:sp>
      <p:sp>
        <p:nvSpPr>
          <p:cNvPr id="212" name="Scene-6"/>
          <p:cNvSpPr/>
          <p:nvPr/>
        </p:nvSpPr>
        <p:spPr>
          <a:xfrm>
            <a:off x="758626" y="58130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Scene-6</a:t>
            </a:r>
          </a:p>
        </p:txBody>
      </p:sp>
      <p:sp>
        <p:nvSpPr>
          <p:cNvPr id="213" name="Area-2"/>
          <p:cNvSpPr/>
          <p:nvPr/>
        </p:nvSpPr>
        <p:spPr>
          <a:xfrm>
            <a:off x="5963146" y="41112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Area-2</a:t>
            </a:r>
          </a:p>
        </p:txBody>
      </p:sp>
      <p:sp>
        <p:nvSpPr>
          <p:cNvPr id="214" name="Area-3"/>
          <p:cNvSpPr/>
          <p:nvPr/>
        </p:nvSpPr>
        <p:spPr>
          <a:xfrm>
            <a:off x="5963146" y="49621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Area-3</a:t>
            </a:r>
          </a:p>
        </p:txBody>
      </p:sp>
      <p:sp>
        <p:nvSpPr>
          <p:cNvPr id="215" name="Area-4"/>
          <p:cNvSpPr/>
          <p:nvPr/>
        </p:nvSpPr>
        <p:spPr>
          <a:xfrm>
            <a:off x="5963146" y="58130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Area-4</a:t>
            </a:r>
          </a:p>
        </p:txBody>
      </p:sp>
      <p:sp>
        <p:nvSpPr>
          <p:cNvPr id="216" name="Scene-1"/>
          <p:cNvSpPr/>
          <p:nvPr/>
        </p:nvSpPr>
        <p:spPr>
          <a:xfrm>
            <a:off x="758626" y="71846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Scene-1</a:t>
            </a:r>
          </a:p>
        </p:txBody>
      </p:sp>
      <p:sp>
        <p:nvSpPr>
          <p:cNvPr id="217" name="Scene-2"/>
          <p:cNvSpPr/>
          <p:nvPr/>
        </p:nvSpPr>
        <p:spPr>
          <a:xfrm>
            <a:off x="758626" y="8035503"/>
            <a:ext cx="2212678" cy="680294"/>
          </a:xfrm>
          <a:prstGeom prst="roundRect">
            <a:avLst>
              <a:gd name="adj" fmla="val 22597"/>
            </a:avLst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Scene-2</a:t>
            </a:r>
          </a:p>
        </p:txBody>
      </p:sp>
      <p:sp>
        <p:nvSpPr>
          <p:cNvPr id="218" name="Area-5"/>
          <p:cNvSpPr/>
          <p:nvPr/>
        </p:nvSpPr>
        <p:spPr>
          <a:xfrm>
            <a:off x="5963146" y="71846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Area-5</a:t>
            </a:r>
          </a:p>
        </p:txBody>
      </p:sp>
      <p:sp>
        <p:nvSpPr>
          <p:cNvPr id="219" name="Area-6"/>
          <p:cNvSpPr/>
          <p:nvPr/>
        </p:nvSpPr>
        <p:spPr>
          <a:xfrm>
            <a:off x="5963146" y="8035503"/>
            <a:ext cx="2212678" cy="680294"/>
          </a:xfrm>
          <a:prstGeom prst="roundRect">
            <a:avLst>
              <a:gd name="adj" fmla="val 22597"/>
            </a:avLst>
          </a:prstGeom>
          <a:ln w="63500">
            <a:solidFill>
              <a:schemeClr val="accent1">
                <a:hueOff val="114395"/>
                <a:lumOff val="-24975"/>
              </a:schemeClr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Area-6</a:t>
            </a:r>
          </a:p>
        </p:txBody>
      </p:sp>
      <p:sp>
        <p:nvSpPr>
          <p:cNvPr id="220" name="Line"/>
          <p:cNvSpPr/>
          <p:nvPr/>
        </p:nvSpPr>
        <p:spPr>
          <a:xfrm>
            <a:off x="495300" y="6838950"/>
            <a:ext cx="8054529" cy="0"/>
          </a:xfrm>
          <a:prstGeom prst="line">
            <a:avLst/>
          </a:prstGeom>
          <a:ln w="381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1" name="Duplicated"/>
          <p:cNvSpPr/>
          <p:nvPr/>
        </p:nvSpPr>
        <p:spPr>
          <a:xfrm>
            <a:off x="3345011" y="7184603"/>
            <a:ext cx="2355107" cy="1180704"/>
          </a:xfrm>
          <a:prstGeom prst="rightArrow">
            <a:avLst>
              <a:gd name="adj1" fmla="val 53180"/>
              <a:gd name="adj2" fmla="val 73491"/>
            </a:avLst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0" sz="22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Duplicated</a:t>
            </a:r>
          </a:p>
        </p:txBody>
      </p:sp>
      <p:sp>
        <p:nvSpPr>
          <p:cNvPr id="222" name="Rounded Rectangle"/>
          <p:cNvSpPr/>
          <p:nvPr/>
        </p:nvSpPr>
        <p:spPr>
          <a:xfrm>
            <a:off x="5740400" y="2870200"/>
            <a:ext cx="2658170" cy="6246168"/>
          </a:xfrm>
          <a:prstGeom prst="roundRect">
            <a:avLst>
              <a:gd name="adj" fmla="val 10204"/>
            </a:avLst>
          </a:prstGeom>
          <a:ln w="25400">
            <a:solidFill>
              <a:srgbClr val="000000"/>
            </a:solidFill>
            <a:custDash>
              <a:ds d="200000" sp="200000"/>
            </a:custDash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3" name="S3DIS Dataset"/>
          <p:cNvSpPr txBox="1"/>
          <p:nvPr/>
        </p:nvSpPr>
        <p:spPr>
          <a:xfrm>
            <a:off x="5965041" y="2309470"/>
            <a:ext cx="2208887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S3DIS Dataset</a:t>
            </a:r>
          </a:p>
        </p:txBody>
      </p:sp>
      <p:sp>
        <p:nvSpPr>
          <p:cNvPr id="224" name="Arrow"/>
          <p:cNvSpPr/>
          <p:nvPr/>
        </p:nvSpPr>
        <p:spPr>
          <a:xfrm>
            <a:off x="8758932" y="5301034"/>
            <a:ext cx="1262261" cy="878732"/>
          </a:xfrm>
          <a:prstGeom prst="rightArrow">
            <a:avLst>
              <a:gd name="adj1" fmla="val 44633"/>
              <a:gd name="adj2" fmla="val 63691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25" name="RandLA-NET Model"/>
          <p:cNvSpPr/>
          <p:nvPr/>
        </p:nvSpPr>
        <p:spPr>
          <a:xfrm>
            <a:off x="10368855" y="4762524"/>
            <a:ext cx="1951535" cy="1955752"/>
          </a:xfrm>
          <a:prstGeom prst="rect">
            <a:avLst/>
          </a:pr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RandLA-NET Model</a:t>
            </a:r>
          </a:p>
        </p:txBody>
      </p:sp>
      <p:sp>
        <p:nvSpPr>
          <p:cNvPr id="2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Model Performan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Performance</a:t>
            </a:r>
          </a:p>
        </p:txBody>
      </p:sp>
      <p:sp>
        <p:nvSpPr>
          <p:cNvPr id="229" name="IoUClass1: 16.23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IoU</a:t>
            </a:r>
            <a:r>
              <a:rPr baseline="-5999"/>
              <a:t>Class1</a:t>
            </a:r>
            <a:r>
              <a:t>: 16.23</a:t>
            </a:r>
          </a:p>
          <a:p>
            <a:pPr/>
            <a:r>
              <a:t>IoU</a:t>
            </a:r>
            <a:r>
              <a:rPr baseline="-5999"/>
              <a:t>Class2</a:t>
            </a:r>
            <a:r>
              <a:t>: 36.18</a:t>
            </a:r>
          </a:p>
          <a:p>
            <a:pPr/>
            <a:r>
              <a:t>IoU</a:t>
            </a:r>
            <a:r>
              <a:rPr baseline="-5999"/>
              <a:t>Class3</a:t>
            </a:r>
            <a:r>
              <a:t>: 2.67</a:t>
            </a:r>
          </a:p>
          <a:p>
            <a:pPr/>
            <a:r>
              <a:t>IoU</a:t>
            </a:r>
            <a:r>
              <a:rPr baseline="-5999"/>
              <a:t>Class4</a:t>
            </a:r>
            <a:r>
              <a:t>: 30.65</a:t>
            </a:r>
          </a:p>
          <a:p>
            <a:pPr>
              <a:defRPr b="1"/>
            </a:pPr>
            <a:r>
              <a:t>Mean IoU: 21.43</a:t>
            </a:r>
          </a:p>
        </p:txBody>
      </p:sp>
      <p:sp>
        <p:nvSpPr>
          <p:cNvPr id="2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roposed Ideas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502412">
              <a:defRPr sz="6880"/>
            </a:pPr>
            <a:r>
              <a:t>Proposed Ideas</a:t>
            </a:r>
          </a:p>
          <a:p>
            <a:pPr defTabSz="502412">
              <a:defRPr sz="6880"/>
            </a:pPr>
            <a:r>
              <a:t>for </a:t>
            </a:r>
          </a:p>
          <a:p>
            <a:pPr defTabSz="502412">
              <a:defRPr sz="6880"/>
            </a:pPr>
            <a:r>
              <a:t>Future Research</a:t>
            </a:r>
          </a:p>
        </p:txBody>
      </p:sp>
      <p:sp>
        <p:nvSpPr>
          <p:cNvPr id="2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roposed Ideas (1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Proposed Ideas (1)</a:t>
            </a:r>
          </a:p>
        </p:txBody>
      </p:sp>
      <p:sp>
        <p:nvSpPr>
          <p:cNvPr id="236" name="CIoU vs. IoU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635000" indent="-635000">
              <a:buSzPct val="100000"/>
              <a:buAutoNum type="arabicPeriod" startAt="1"/>
            </a:pPr>
            <a:r>
              <a:t>CIoU vs. IoU </a:t>
            </a:r>
          </a:p>
          <a:p>
            <a:pPr marL="0" indent="0">
              <a:buSzTx/>
              <a:buNone/>
              <a:defRPr b="1"/>
            </a:pPr>
            <a:r>
              <a:t>CIoU has better convergence rate in comparison to IoU</a:t>
            </a:r>
          </a:p>
          <a:p>
            <a:pPr marL="0" indent="0">
              <a:buSzTx/>
              <a:buNone/>
            </a:pPr>
            <a:r>
              <a:t>Generally, the IoU-based loss is defined as </a:t>
            </a:r>
            <a:br/>
            <a:r>
              <a:t>(Zheng et al., 2020):</a:t>
            </a:r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75200" y="7105650"/>
            <a:ext cx="3454400" cy="1485900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Object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Objectives</a:t>
            </a:r>
          </a:p>
        </p:txBody>
      </p:sp>
      <p:sp>
        <p:nvSpPr>
          <p:cNvPr id="125" name="Train Machine Learning Algorith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Train Machine Learning Algorithm</a:t>
            </a:r>
          </a:p>
          <a:p>
            <a:pPr/>
            <a:r>
              <a:t>Automatic Detection</a:t>
            </a:r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rtl="1">
              <a:defRPr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roposed Ideas (1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Proposed Ideas (1)</a:t>
            </a:r>
          </a:p>
        </p:txBody>
      </p:sp>
      <p:sp>
        <p:nvSpPr>
          <p:cNvPr id="241" name="CIoU vs. IoU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635000" indent="-635000">
              <a:spcBef>
                <a:spcPts val="2000"/>
              </a:spcBef>
              <a:buSzPct val="100000"/>
              <a:buAutoNum type="arabicPeriod" startAt="1"/>
            </a:pPr>
            <a:r>
              <a:t>CIoU vs. IoU </a:t>
            </a: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  <a:r>
              <a:t>The proposed approach applied an improved on CIoU based on Pseuso-Huber loss (Barron et al.,2019). Pseuso-Huber loss used in robust regression. It can be defined:</a:t>
            </a: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  <a:r>
              <a:t>Where y is difference between the target and predicted values and δ is an adjustable parameter. In this way, the penalty operates like squared error loss when the error is within [-δ,δ] but becomes linear outside this range (Barron et al., 2019). Therefore, we improved CIoU loss by replacing Pseudo-Huber formula instead of Euclidean distance:</a:t>
            </a: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  <a:r>
              <a:t>Finally, the proposed loss function can be written as:</a:t>
            </a:r>
          </a:p>
        </p:txBody>
      </p:sp>
      <p:pic>
        <p:nvPicPr>
          <p:cNvPr id="242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9902" r="0" b="9902"/>
          <a:stretch>
            <a:fillRect/>
          </a:stretch>
        </p:blipFill>
        <p:spPr>
          <a:xfrm>
            <a:off x="3792934" y="5940226"/>
            <a:ext cx="5419082" cy="1103969"/>
          </a:xfrm>
          <a:prstGeom prst="rect">
            <a:avLst/>
          </a:prstGeom>
          <a:ln w="12700">
            <a:miter lim="400000"/>
          </a:ln>
        </p:spPr>
      </p:pic>
      <p:pic>
        <p:nvPicPr>
          <p:cNvPr id="243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0" t="10271" r="0" b="10271"/>
          <a:stretch>
            <a:fillRect/>
          </a:stretch>
        </p:blipFill>
        <p:spPr>
          <a:xfrm>
            <a:off x="5104209" y="3828702"/>
            <a:ext cx="2796258" cy="83233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4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819400" y="7639050"/>
            <a:ext cx="7366000" cy="1308100"/>
          </a:xfrm>
          <a:prstGeom prst="rect">
            <a:avLst/>
          </a:prstGeom>
          <a:ln w="12700">
            <a:miter lim="400000"/>
          </a:ln>
        </p:spPr>
      </p:pic>
      <p:sp>
        <p:nvSpPr>
          <p:cNvPr id="2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roposed Ideas (2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Proposed Ideas (2)</a:t>
            </a:r>
          </a:p>
        </p:txBody>
      </p:sp>
      <p:sp>
        <p:nvSpPr>
          <p:cNvPr id="248" name="Optimize Model (Heuristics)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1pPr marL="635000" indent="-635000">
              <a:spcBef>
                <a:spcPts val="2000"/>
              </a:spcBef>
              <a:buSzPct val="100000"/>
              <a:buAutoNum type="arabicPeriod" startAt="2"/>
            </a:lvl1pPr>
          </a:lstStyle>
          <a:p>
            <a:pPr/>
            <a:r>
              <a:t>Optimize Model (Heuristics)  </a:t>
            </a:r>
          </a:p>
        </p:txBody>
      </p:sp>
      <p:pic>
        <p:nvPicPr>
          <p:cNvPr id="24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7650" y="3403600"/>
            <a:ext cx="12509500" cy="4660900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Rectangle"/>
          <p:cNvSpPr/>
          <p:nvPr/>
        </p:nvSpPr>
        <p:spPr>
          <a:xfrm>
            <a:off x="1659557" y="3444726"/>
            <a:ext cx="4778227" cy="2243237"/>
          </a:xfrm>
          <a:prstGeom prst="rect">
            <a:avLst/>
          </a:prstGeom>
          <a:ln w="254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roposed Ideas (2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Proposed Ideas (2)</a:t>
            </a:r>
          </a:p>
        </p:txBody>
      </p:sp>
      <p:sp>
        <p:nvSpPr>
          <p:cNvPr id="254" name="Optimize Model (Heuristics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635000" indent="-635000">
              <a:spcBef>
                <a:spcPts val="2000"/>
              </a:spcBef>
              <a:buSzPct val="100000"/>
              <a:buAutoNum type="arabicPeriod" startAt="2"/>
            </a:pPr>
            <a:r>
              <a:t>Optimize Model (Heuristics)  </a:t>
            </a: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  <a:r>
              <a:t>For Local Spatial Encoding (LocSE) Unit:</a:t>
            </a:r>
          </a:p>
          <a:p>
            <a:pPr marL="0" indent="0">
              <a:spcBef>
                <a:spcPts val="0"/>
              </a:spcBef>
              <a:buSzTx/>
              <a:buNone/>
              <a:defRPr sz="2000"/>
            </a:pPr>
          </a:p>
          <a:p>
            <a:pPr marL="396875" indent="-396875">
              <a:spcBef>
                <a:spcPts val="0"/>
              </a:spcBef>
              <a:buSzPct val="100000"/>
              <a:buAutoNum type="arabicPeriod" startAt="1"/>
              <a:defRPr sz="2000"/>
            </a:pPr>
            <a:r>
              <a:t>Define L-levels of neighbourhood</a:t>
            </a:r>
          </a:p>
          <a:p>
            <a:pPr marL="396875" indent="-396875">
              <a:spcBef>
                <a:spcPts val="0"/>
              </a:spcBef>
              <a:buSzPct val="100000"/>
              <a:buAutoNum type="arabicPeriod" startAt="1"/>
              <a:defRPr sz="2000"/>
            </a:pPr>
            <a:r>
              <a:t>Select K/L neighbours form each level</a:t>
            </a:r>
          </a:p>
          <a:p>
            <a:pPr marL="396875" indent="-396875">
              <a:spcBef>
                <a:spcPts val="0"/>
              </a:spcBef>
              <a:buSzPct val="100000"/>
              <a:buAutoNum type="arabicPeriod" startAt="1"/>
              <a:defRPr sz="2000"/>
            </a:pPr>
            <a:r>
              <a:t>Each level is K^L of nearest neighbour</a:t>
            </a:r>
          </a:p>
          <a:p>
            <a:pPr marL="396875" indent="-396875">
              <a:spcBef>
                <a:spcPts val="0"/>
              </a:spcBef>
              <a:buSzPct val="100000"/>
              <a:buAutoNum type="arabicPeriod" startAt="1"/>
              <a:defRPr sz="2000"/>
            </a:pPr>
          </a:p>
          <a:p>
            <a:pPr marL="0" indent="0">
              <a:spcBef>
                <a:spcPts val="0"/>
              </a:spcBef>
              <a:buSzTx/>
              <a:buNone/>
            </a:pPr>
            <a:r>
              <a:t>It is expected that this heuristic method will leader to better segmentation performance of the mode. </a:t>
            </a:r>
          </a:p>
        </p:txBody>
      </p:sp>
      <p:sp>
        <p:nvSpPr>
          <p:cNvPr id="2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hank you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Thank you</a:t>
            </a:r>
          </a:p>
        </p:txBody>
      </p:sp>
      <p:sp>
        <p:nvSpPr>
          <p:cNvPr id="2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pproa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Approach</a:t>
            </a:r>
          </a:p>
        </p:txBody>
      </p:sp>
      <p:sp>
        <p:nvSpPr>
          <p:cNvPr id="129" name="Getting to know dat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90550" indent="-590550" defTabSz="543305">
              <a:spcBef>
                <a:spcPts val="3900"/>
              </a:spcBef>
              <a:buSzPct val="100000"/>
              <a:buAutoNum type="arabicPeriod" startAt="1"/>
              <a:defRPr sz="2976"/>
            </a:pPr>
            <a:r>
              <a:t>Getting to know data</a:t>
            </a:r>
          </a:p>
          <a:p>
            <a:pPr marL="590550" indent="-590550" defTabSz="543305">
              <a:spcBef>
                <a:spcPts val="3900"/>
              </a:spcBef>
              <a:buSzPct val="100000"/>
              <a:buAutoNum type="arabicPeriod" startAt="1"/>
              <a:defRPr sz="2976"/>
            </a:pPr>
            <a:r>
              <a:t>Visualize Data</a:t>
            </a:r>
          </a:p>
          <a:p>
            <a:pPr marL="590550" indent="-590550" defTabSz="543305">
              <a:spcBef>
                <a:spcPts val="3900"/>
              </a:spcBef>
              <a:buSzPct val="100000"/>
              <a:buAutoNum type="arabicPeriod" startAt="1"/>
              <a:defRPr sz="2976"/>
            </a:pPr>
            <a:r>
              <a:t>Model Selection</a:t>
            </a:r>
          </a:p>
          <a:p>
            <a:pPr marL="590550" indent="-590550" defTabSz="543305">
              <a:spcBef>
                <a:spcPts val="3900"/>
              </a:spcBef>
              <a:buSzPct val="100000"/>
              <a:buAutoNum type="arabicPeriod" startAt="1"/>
              <a:defRPr sz="2976"/>
            </a:pPr>
            <a:r>
              <a:t>Manual Labeling</a:t>
            </a:r>
          </a:p>
          <a:p>
            <a:pPr marL="590550" indent="-590550" defTabSz="543305">
              <a:spcBef>
                <a:spcPts val="3900"/>
              </a:spcBef>
              <a:buSzPct val="100000"/>
              <a:buAutoNum type="arabicPeriod" startAt="1"/>
              <a:defRPr sz="2976"/>
            </a:pPr>
            <a:r>
              <a:t>Training Model</a:t>
            </a:r>
          </a:p>
          <a:p>
            <a:pPr marL="590550" indent="-590550" defTabSz="543305">
              <a:spcBef>
                <a:spcPts val="3900"/>
              </a:spcBef>
              <a:buSzPct val="100000"/>
              <a:buAutoNum type="arabicPeriod" startAt="1"/>
              <a:defRPr sz="2976"/>
            </a:pPr>
            <a:r>
              <a:t>Model Performance</a:t>
            </a:r>
          </a:p>
          <a:p>
            <a:pPr marL="590550" indent="-590550" defTabSz="543305">
              <a:spcBef>
                <a:spcPts val="3900"/>
              </a:spcBef>
              <a:buSzPct val="100000"/>
              <a:buAutoNum type="arabicPeriod" startAt="1"/>
              <a:defRPr sz="2976"/>
            </a:pPr>
            <a:r>
              <a:t>Proposed Ideas </a:t>
            </a:r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et to Know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Get to Know Data</a:t>
            </a:r>
          </a:p>
        </p:txBody>
      </p:sp>
      <p:sp>
        <p:nvSpPr>
          <p:cNvPr id="133" name="Pointcloud dat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Pointcloud data </a:t>
            </a:r>
          </a:p>
          <a:p>
            <a:pPr/>
            <a:r>
              <a:t>Each record has 7 numerical attributes:</a:t>
            </a:r>
          </a:p>
          <a:p>
            <a:pPr lvl="1"/>
            <a:r>
              <a:t>3 float numerical format for XYZ coordinates</a:t>
            </a:r>
          </a:p>
          <a:p>
            <a:pPr lvl="1"/>
            <a:r>
              <a:t>1 integer for intensity</a:t>
            </a:r>
          </a:p>
          <a:p>
            <a:pPr lvl="1"/>
            <a:r>
              <a:t>3 integers for “Red”, “Green”, “Blue” (range 0-255)</a:t>
            </a:r>
          </a:p>
          <a:p>
            <a:pPr lvl="1"/>
            <a:r>
              <a:t>No Nan-field detected.</a:t>
            </a:r>
          </a:p>
        </p:txBody>
      </p:sp>
      <p:graphicFrame>
        <p:nvGraphicFramePr>
          <p:cNvPr id="134" name="Table"/>
          <p:cNvGraphicFramePr/>
          <p:nvPr/>
        </p:nvGraphicFramePr>
        <p:xfrm>
          <a:off x="6883400" y="2768600"/>
          <a:ext cx="5334000" cy="65995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762000"/>
                <a:gridCol w="762000"/>
                <a:gridCol w="762000"/>
                <a:gridCol w="762000"/>
                <a:gridCol w="762000"/>
                <a:gridCol w="762000"/>
                <a:gridCol w="762000"/>
              </a:tblGrid>
              <a:tr h="659953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X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Y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Z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i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R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B8B8B8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2200">
                          <a:sym typeface="Helvetica Neue"/>
                        </a:rPr>
                        <a:t>B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B8B8B8"/>
                      </a:solidFill>
                      <a:miter lim="400000"/>
                    </a:lnL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Visualize Dat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Visualize Data</a:t>
            </a:r>
          </a:p>
        </p:txBody>
      </p:sp>
      <p:sp>
        <p:nvSpPr>
          <p:cNvPr id="138" name="CloudCompare V. 2.11.1 Application used for visualization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CloudCompare V. 2.11.1 Application used for visualization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8532" t="0" r="8532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8301" t="0" r="8301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5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Image" descr="Image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8429" t="0" r="8429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48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Model Sele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Model Selection</a:t>
            </a:r>
          </a:p>
        </p:txBody>
      </p:sp>
      <p:sp>
        <p:nvSpPr>
          <p:cNvPr id="151" name="Assessed Model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r>
              <a:t>Assessed Models:</a:t>
            </a:r>
          </a:p>
          <a:p>
            <a:pPr marL="635000" indent="-635000">
              <a:buSzPct val="100000"/>
              <a:buAutoNum type="arabicPeriod" startAt="1"/>
            </a:pPr>
            <a:r>
              <a:t>PointNet</a:t>
            </a:r>
          </a:p>
          <a:p>
            <a:pPr marL="635000" indent="-635000">
              <a:buSzPct val="100000"/>
              <a:buAutoNum type="arabicPeriod" startAt="1"/>
            </a:pPr>
            <a:r>
              <a:t>PointRCNN</a:t>
            </a:r>
          </a:p>
          <a:p>
            <a:pPr marL="635000" indent="-635000">
              <a:buSzPct val="100000"/>
              <a:buAutoNum type="arabicPeriod" startAt="1"/>
            </a:pPr>
            <a:r>
              <a:t>RandLA-Net</a:t>
            </a:r>
          </a:p>
        </p:txBody>
      </p:sp>
      <p:sp>
        <p:nvSpPr>
          <p:cNvPr id="152" name="Slide Number"/>
          <p:cNvSpPr txBox="1"/>
          <p:nvPr>
            <p:ph type="sldNum" sz="quarter" idx="2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